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1073" r:id="rId3"/>
    <p:sldId id="261" r:id="rId4"/>
    <p:sldId id="262" r:id="rId5"/>
    <p:sldId id="324" r:id="rId6"/>
    <p:sldId id="346" r:id="rId7"/>
    <p:sldId id="326" r:id="rId8"/>
    <p:sldId id="349" r:id="rId9"/>
    <p:sldId id="352" r:id="rId10"/>
    <p:sldId id="331" r:id="rId11"/>
    <p:sldId id="1069" r:id="rId12"/>
    <p:sldId id="353" r:id="rId13"/>
    <p:sldId id="354" r:id="rId14"/>
    <p:sldId id="356" r:id="rId15"/>
    <p:sldId id="375" r:id="rId16"/>
    <p:sldId id="371" r:id="rId17"/>
    <p:sldId id="1071" r:id="rId18"/>
    <p:sldId id="1076" r:id="rId19"/>
    <p:sldId id="1079" r:id="rId20"/>
    <p:sldId id="1072" r:id="rId21"/>
    <p:sldId id="1077" r:id="rId22"/>
    <p:sldId id="1078" r:id="rId23"/>
    <p:sldId id="313" r:id="rId2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E6"/>
    <a:srgbClr val="E0620D"/>
    <a:srgbClr val="FE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3" autoAdjust="0"/>
    <p:restoredTop sz="91152" autoAdjust="0"/>
  </p:normalViewPr>
  <p:slideViewPr>
    <p:cSldViewPr snapToGrid="0" showGuides="1">
      <p:cViewPr varScale="1">
        <p:scale>
          <a:sx n="112" d="100"/>
          <a:sy n="112" d="100"/>
        </p:scale>
        <p:origin x="4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6EDA5-22C9-4D8C-8E6A-5519E1B90843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4C1B0-9265-46DE-84F3-758714D1A6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47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4C1B0-9265-46DE-84F3-758714D1A6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5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需求的灵活变更</a:t>
            </a:r>
            <a:endParaRPr lang="en-US" altLang="zh-CN" dirty="0"/>
          </a:p>
          <a:p>
            <a:r>
              <a:rPr lang="zh-CN" altLang="en-US" dirty="0"/>
              <a:t>联调</a:t>
            </a:r>
            <a:endParaRPr lang="en-US" altLang="zh-CN" dirty="0"/>
          </a:p>
          <a:p>
            <a:r>
              <a:rPr lang="zh-CN" altLang="en-US" dirty="0"/>
              <a:t>进度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4C1B0-9265-46DE-84F3-758714D1A6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238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60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438D8-A4AC-A94D-AC37-4AD5AEBF594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  <p:pic>
        <p:nvPicPr>
          <p:cNvPr id="5" name="图片 8">
            <a:extLst>
              <a:ext uri="{FF2B5EF4-FFF2-40B4-BE49-F238E27FC236}">
                <a16:creationId xmlns:a16="http://schemas.microsoft.com/office/drawing/2014/main" id="{A5563208-0AEB-443C-BA55-B14630AB3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84" y="1686893"/>
            <a:ext cx="1317032" cy="152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315B810-5D3D-4252-AA9F-5F58B673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3894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50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7C985-0E1D-EF4E-B26E-66F687B2BF4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913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438D8-A4AC-A94D-AC37-4AD5AEBF594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7992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E6ECB-B3B8-074F-A64E-E086E3A8EC5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854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2304B-BD61-B149-A85D-AFFBA7F3EBE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1988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6D15A-C183-7F4F-BFA2-B1E8A65E30E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66267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47916-3A5B-5C40-A39E-76787631732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466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pic>
        <p:nvPicPr>
          <p:cNvPr id="4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84" y="1686893"/>
            <a:ext cx="1317032" cy="152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43894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EA38D-A36C-6B4C-AFAA-3F91586A603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756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bg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300" y="295894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EA38D-A36C-6B4C-AFAA-3F91586A603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2637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056313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5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6192838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DDF54-0DC3-5C40-B110-4497060321D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344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blueWFJ\Desktop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281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6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6381750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:\Users\blueWFJ\Desktop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217400" cy="629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>
            <a:spLocks noChangeArrowheads="1"/>
          </p:cNvSpPr>
          <p:nvPr/>
        </p:nvSpPr>
        <p:spPr bwMode="auto">
          <a:xfrm>
            <a:off x="550863" y="234950"/>
            <a:ext cx="6481762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en-US" altLang="zh-CN" sz="2400">
              <a:solidFill>
                <a:srgbClr val="137A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76944" y="476672"/>
            <a:ext cx="10515600" cy="568886"/>
          </a:xfrm>
        </p:spPr>
        <p:txBody>
          <a:bodyPr/>
          <a:lstStyle>
            <a:lvl1pPr>
              <a:defRPr sz="2400" b="1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E4923-3DBA-9C48-8B50-58441D9749A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970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59C5F-D45E-3242-B5CD-8E7839392AA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302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EDECC-2D6E-D547-894D-1D1807CB0D2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425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3119E-B27D-034A-A21F-F78A57F41F7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061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2DD14-A462-244A-B4B3-3D5772DAE41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6529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244C1DA-47AC-074B-BBB3-CD217DA959B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  <p:pic>
        <p:nvPicPr>
          <p:cNvPr id="1031" name="图片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3" r:id="rId2"/>
    <p:sldLayoutId id="2147483867" r:id="rId3"/>
    <p:sldLayoutId id="2147483864" r:id="rId4"/>
    <p:sldLayoutId id="2147483865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5.png"/><Relationship Id="rId5" Type="http://schemas.openxmlformats.org/officeDocument/2006/relationships/tags" Target="../tags/tag4.xml"/><Relationship Id="rId10" Type="http://schemas.openxmlformats.org/officeDocument/2006/relationships/image" Target="../media/image14.png"/><Relationship Id="rId4" Type="http://schemas.openxmlformats.org/officeDocument/2006/relationships/tags" Target="../tags/tag3.xml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ncentcloudbase.github.io/" TargetMode="External"/><Relationship Id="rId2" Type="http://schemas.openxmlformats.org/officeDocument/2006/relationships/hyperlink" Target="https://github.com/TencentCloudBa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centcloudbase.github.io/" TargetMode="External"/><Relationship Id="rId2" Type="http://schemas.openxmlformats.org/officeDocument/2006/relationships/hyperlink" Target="https://github.com/TencentCloudBa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401F3-36E1-44E7-A2D0-D9C9A1BB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 程 序 </a:t>
            </a:r>
            <a:r>
              <a:rPr lang="en-US" altLang="zh-CN" dirty="0"/>
              <a:t>· </a:t>
            </a:r>
            <a:r>
              <a:rPr lang="zh-CN" altLang="en-US" dirty="0"/>
              <a:t>云 开 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E81B0C-BC3C-456F-A8B1-D78622B61496}"/>
              </a:ext>
            </a:extLst>
          </p:cNvPr>
          <p:cNvSpPr txBox="1"/>
          <p:nvPr/>
        </p:nvSpPr>
        <p:spPr>
          <a:xfrm>
            <a:off x="3268485" y="4845950"/>
            <a:ext cx="615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en-US" altLang="zh-CN" kern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kern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云服务，零门槛快速上线微信小程序</a:t>
            </a:r>
          </a:p>
        </p:txBody>
      </p:sp>
    </p:spTree>
    <p:extLst>
      <p:ext uri="{BB962C8B-B14F-4D97-AF65-F5344CB8AC3E}">
        <p14:creationId xmlns:p14="http://schemas.microsoft.com/office/powerpoint/2010/main" val="133027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E2921-B2FA-407B-A2A5-F2DC6369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</a:t>
            </a:r>
            <a:r>
              <a:rPr lang="en-US" altLang="zh-CN" dirty="0"/>
              <a:t>·</a:t>
            </a:r>
            <a:r>
              <a:rPr lang="zh-CN" altLang="en-US" dirty="0"/>
              <a:t>云开发能力简介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B3074A-DCF2-4EF9-9845-30AC40E10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91"/>
          <a:stretch/>
        </p:blipFill>
        <p:spPr>
          <a:xfrm>
            <a:off x="1378761" y="1812407"/>
            <a:ext cx="5551859" cy="3396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38E1704-8F7A-B144-8E21-52E21F8A4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176146"/>
              </p:ext>
            </p:extLst>
          </p:nvPr>
        </p:nvGraphicFramePr>
        <p:xfrm>
          <a:off x="655320" y="1412902"/>
          <a:ext cx="11209019" cy="431141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39936">
                  <a:extLst>
                    <a:ext uri="{9D8B030D-6E8A-4147-A177-3AD203B41FA5}">
                      <a16:colId xmlns:a16="http://schemas.microsoft.com/office/drawing/2014/main" val="833947467"/>
                    </a:ext>
                  </a:extLst>
                </a:gridCol>
                <a:gridCol w="2488889">
                  <a:extLst>
                    <a:ext uri="{9D8B030D-6E8A-4147-A177-3AD203B41FA5}">
                      <a16:colId xmlns:a16="http://schemas.microsoft.com/office/drawing/2014/main" val="841103384"/>
                    </a:ext>
                  </a:extLst>
                </a:gridCol>
                <a:gridCol w="7480194">
                  <a:extLst>
                    <a:ext uri="{9D8B030D-6E8A-4147-A177-3AD203B41FA5}">
                      <a16:colId xmlns:a16="http://schemas.microsoft.com/office/drawing/2014/main" val="1440723323"/>
                    </a:ext>
                  </a:extLst>
                </a:gridCol>
              </a:tblGrid>
              <a:tr h="461618"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能力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作用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说明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4469636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云函数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无需自建服务器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在云端运行的代码，微信私有协议天然鉴权，开发者只需编写自身业务逻辑代码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909955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数据库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无需自建数据库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一个既可在小程序前端操作，也能在云函数中读写的</a:t>
                      </a: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 JSON </a:t>
                      </a: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数据库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45216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存储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无需自建存储和</a:t>
                      </a: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 CDN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在小程序前端直接上传</a:t>
                      </a: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下载云端文件，在云开发控制台可视化管理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0495304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云调用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原生微信服务集成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基于云函数免鉴权使用小程序开放接口的能力，包括服务端调用、获取开放数据等能力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68656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endParaRPr lang="en-US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HTTP API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通过</a:t>
                      </a: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HTTP</a:t>
                      </a: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，实现小程序外访问云开发资源</a:t>
                      </a: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endParaRPr lang="en-US" altLang="zh-CN" sz="1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使用</a:t>
                      </a: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 HTTP API </a:t>
                      </a:r>
                      <a:r>
                        <a:rPr lang="zh-CN" sz="1400" kern="100" dirty="0">
                          <a:effectLst/>
                          <a:latin typeface="+mn-ea"/>
                          <a:ea typeface="+mn-ea"/>
                        </a:rPr>
                        <a:t>开发者可在已有服务器上访问云资源，实现与云开发的互通。</a:t>
                      </a:r>
                    </a:p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5467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9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think-cell Slide" r:id="rId8" imgW="4445" imgH="4445" progId="TCLayout.ActiveDocument.1">
                  <p:embed/>
                </p:oleObj>
              </mc:Choice>
              <mc:Fallback>
                <p:oleObj name="think-cell Slide" r:id="rId8" imgW="4445" imgH="4445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641" y="3417454"/>
            <a:ext cx="4092194" cy="2735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885" y="476885"/>
            <a:ext cx="11059160" cy="525780"/>
          </a:xfrm>
        </p:spPr>
        <p:txBody>
          <a:bodyPr/>
          <a:lstStyle/>
          <a:p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4038600" y="5739130"/>
            <a:ext cx="4114800" cy="365125"/>
          </a:xfrm>
        </p:spPr>
        <p:txBody>
          <a:bodyPr/>
          <a:lstStyle/>
          <a:p>
            <a:pPr>
              <a:defRPr/>
            </a:pPr>
            <a:fld id="{C982A98C-2A98-4679-B56C-96A2548882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2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55809" y="1479541"/>
            <a:ext cx="1697890" cy="65713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2009" tIns="72009" rIns="72009" bIns="72009" anchor="ctr"/>
          <a:lstStyle>
            <a:lvl1pPr defTabSz="895350"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193675" indent="-192405" defTabSz="895350">
              <a:spcAft>
                <a:spcPct val="0"/>
              </a:spcAft>
              <a:buSzPct val="125000"/>
              <a:buFont typeface="Arial" panose="020B0604020202020204" pitchFamily="34" charset="0"/>
              <a:buChar char="▪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457200" indent="-262255" defTabSz="895350">
              <a:spcAft>
                <a:spcPct val="0"/>
              </a:spcAft>
              <a:buSzPct val="12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614680" indent="-155575" defTabSz="895350">
              <a:spcAft>
                <a:spcPct val="0"/>
              </a:spcAft>
              <a:buSzPct val="120000"/>
              <a:buFont typeface="Arial" panose="020B0604020202020204" pitchFamily="34" charset="0"/>
              <a:buChar char="▫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746125" indent="-130175" defTabSz="895350">
              <a:spcAft>
                <a:spcPct val="0"/>
              </a:spcAft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12033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16605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21177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25749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AppID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1"/>
          <a:srcRect r="2968"/>
          <a:stretch>
            <a:fillRect/>
          </a:stretch>
        </p:blipFill>
        <p:spPr>
          <a:xfrm>
            <a:off x="4702753" y="3401985"/>
            <a:ext cx="3304898" cy="2198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966" y="3401985"/>
            <a:ext cx="3472941" cy="2198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692870" y="3056432"/>
            <a:ext cx="353966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点击云开发，直接跳转至环境创建界面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788796" y="3063606"/>
            <a:ext cx="353966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一键完成后端服务器环境部署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17988" y="3063606"/>
            <a:ext cx="353966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部署成功，直接在开发工具调用腾讯云资源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90708" y="2825599"/>
            <a:ext cx="48827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49190" y="2825598"/>
            <a:ext cx="48827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229716" y="2825597"/>
            <a:ext cx="48827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Rectangle 2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91697" y="1494738"/>
            <a:ext cx="1697890" cy="65713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txBody>
          <a:bodyPr lIns="72009" tIns="72009" rIns="72009" bIns="72009" anchor="ctr"/>
          <a:lstStyle>
            <a:lvl1pPr defTabSz="895350"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193675" indent="-192405" defTabSz="895350">
              <a:spcAft>
                <a:spcPct val="0"/>
              </a:spcAft>
              <a:buSzPct val="125000"/>
              <a:buFont typeface="Arial" panose="020B0604020202020204" pitchFamily="34" charset="0"/>
              <a:buChar char="▪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457200" indent="-262255" defTabSz="895350">
              <a:spcAft>
                <a:spcPct val="0"/>
              </a:spcAft>
              <a:buSzPct val="12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614680" indent="-155575" defTabSz="895350">
              <a:spcAft>
                <a:spcPct val="0"/>
              </a:spcAft>
              <a:buSzPct val="120000"/>
              <a:buFont typeface="Arial" panose="020B0604020202020204" pitchFamily="34" charset="0"/>
              <a:buChar char="▫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746125" indent="-130175" defTabSz="895350">
              <a:spcAft>
                <a:spcPct val="0"/>
              </a:spcAft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12033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16605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21177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25749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微信开发者工具</a:t>
            </a:r>
          </a:p>
        </p:txBody>
      </p:sp>
      <p:sp>
        <p:nvSpPr>
          <p:cNvPr id="41" name="Rectangle 2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27585" y="1495254"/>
            <a:ext cx="1697890" cy="65713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/>
        </p:spPr>
        <p:txBody>
          <a:bodyPr lIns="72009" tIns="72009" rIns="72009" bIns="72009" anchor="ctr"/>
          <a:lstStyle>
            <a:lvl1pPr defTabSz="895350"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193675" indent="-192405" defTabSz="895350">
              <a:spcAft>
                <a:spcPct val="0"/>
              </a:spcAft>
              <a:buSzPct val="125000"/>
              <a:buFont typeface="Arial" panose="020B0604020202020204" pitchFamily="34" charset="0"/>
              <a:buChar char="▪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457200" indent="-262255" defTabSz="895350">
              <a:spcAft>
                <a:spcPct val="0"/>
              </a:spcAft>
              <a:buSzPct val="12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614680" indent="-155575" defTabSz="895350">
              <a:spcAft>
                <a:spcPct val="0"/>
              </a:spcAft>
              <a:buSzPct val="120000"/>
              <a:buFont typeface="Arial" panose="020B0604020202020204" pitchFamily="34" charset="0"/>
              <a:buChar char="▫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746125" indent="-130175" defTabSz="895350">
              <a:spcAft>
                <a:spcPct val="0"/>
              </a:spcAft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12033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16605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21177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25749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一键部署腾讯云后端服务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195961" y="1823305"/>
            <a:ext cx="185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7000864" y="1823305"/>
            <a:ext cx="185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34320" y="1488524"/>
            <a:ext cx="106532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425925" y="1488525"/>
            <a:ext cx="106532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276534" y="2548598"/>
            <a:ext cx="1686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一键部署云资源流程</a:t>
            </a:r>
          </a:p>
        </p:txBody>
      </p:sp>
      <p:cxnSp>
        <p:nvCxnSpPr>
          <p:cNvPr id="44" name="直接连接符 43"/>
          <p:cNvCxnSpPr>
            <a:endCxn id="29" idx="1"/>
          </p:cNvCxnSpPr>
          <p:nvPr/>
        </p:nvCxnSpPr>
        <p:spPr>
          <a:xfrm flipV="1">
            <a:off x="1195636" y="2686463"/>
            <a:ext cx="4080898" cy="1605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6810710" y="2644992"/>
            <a:ext cx="4080898" cy="1605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5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00395-9F12-4AB8-9174-7B9E6C6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传统开发模式 </a:t>
            </a:r>
            <a:r>
              <a:rPr lang="en-US" altLang="zh-CN" dirty="0"/>
              <a:t>VS </a:t>
            </a:r>
            <a:r>
              <a:rPr lang="zh-CN" altLang="en-US" dirty="0"/>
              <a:t>云开发模式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F1DF84-9E37-4BD4-A2CC-30C5A1F3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6" y="2279538"/>
            <a:ext cx="4501464" cy="24771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301A9F8-FBF5-451A-A3C2-E0447437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01" y="2419928"/>
            <a:ext cx="5563244" cy="23368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1037585-30B3-4A91-9E90-37F661B4C008}"/>
              </a:ext>
            </a:extLst>
          </p:cNvPr>
          <p:cNvSpPr txBox="1"/>
          <p:nvPr/>
        </p:nvSpPr>
        <p:spPr>
          <a:xfrm>
            <a:off x="1844332" y="5357091"/>
            <a:ext cx="266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传统开发模式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413B24-5CC4-4D7F-9360-62EC6299D466}"/>
              </a:ext>
            </a:extLst>
          </p:cNvPr>
          <p:cNvSpPr txBox="1"/>
          <p:nvPr/>
        </p:nvSpPr>
        <p:spPr>
          <a:xfrm>
            <a:off x="7787932" y="5357091"/>
            <a:ext cx="266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云开发模式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79F08A-5CD3-4410-A395-78EB3B2BA1F3}"/>
              </a:ext>
            </a:extLst>
          </p:cNvPr>
          <p:cNvSpPr txBox="1"/>
          <p:nvPr/>
        </p:nvSpPr>
        <p:spPr>
          <a:xfrm>
            <a:off x="341744" y="6373088"/>
            <a:ext cx="931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云开发的无服务开发模式，助力快速上线小程序</a:t>
            </a:r>
          </a:p>
        </p:txBody>
      </p:sp>
    </p:spTree>
    <p:extLst>
      <p:ext uri="{BB962C8B-B14F-4D97-AF65-F5344CB8AC3E}">
        <p14:creationId xmlns:p14="http://schemas.microsoft.com/office/powerpoint/2010/main" val="159587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2A6A9-5938-4480-9747-960FAE49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</a:t>
            </a:r>
            <a:r>
              <a:rPr lang="en-US" altLang="zh-CN" dirty="0"/>
              <a:t>·</a:t>
            </a:r>
            <a:r>
              <a:rPr lang="zh-CN" altLang="en-US" dirty="0"/>
              <a:t>云开发样例 </a:t>
            </a:r>
            <a:r>
              <a:rPr lang="en-US" altLang="zh-CN" dirty="0"/>
              <a:t>—— </a:t>
            </a:r>
            <a:r>
              <a:rPr lang="zh-CN" altLang="en-US" dirty="0"/>
              <a:t>小程序文件上传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840AD6-F7C5-472D-8C9A-624EFFAE2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2512727"/>
            <a:ext cx="6142182" cy="14774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8F7113-5DF3-4CFB-A39F-F9E7E1B0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91" y="2512727"/>
            <a:ext cx="3543113" cy="27108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EBB241-580A-4F92-A5EF-D511783E39F7}"/>
              </a:ext>
            </a:extLst>
          </p:cNvPr>
          <p:cNvSpPr txBox="1"/>
          <p:nvPr/>
        </p:nvSpPr>
        <p:spPr>
          <a:xfrm>
            <a:off x="692727" y="1801091"/>
            <a:ext cx="266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65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传统开发模式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12B2EB-3284-468B-8C40-240190083CD4}"/>
              </a:ext>
            </a:extLst>
          </p:cNvPr>
          <p:cNvSpPr txBox="1"/>
          <p:nvPr/>
        </p:nvSpPr>
        <p:spPr>
          <a:xfrm>
            <a:off x="7459464" y="1778341"/>
            <a:ext cx="266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65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云开发模式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D20D30-7F56-46BD-81B2-50B9F21AFD9B}"/>
              </a:ext>
            </a:extLst>
          </p:cNvPr>
          <p:cNvSpPr txBox="1"/>
          <p:nvPr/>
        </p:nvSpPr>
        <p:spPr>
          <a:xfrm>
            <a:off x="2251870" y="1864257"/>
            <a:ext cx="5355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运维，总耗时至少  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1142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649479-6902-451A-B740-6C9FA20A660C}"/>
              </a:ext>
            </a:extLst>
          </p:cNvPr>
          <p:cNvSpPr txBox="1"/>
          <p:nvPr/>
        </p:nvSpPr>
        <p:spPr>
          <a:xfrm>
            <a:off x="8789500" y="1864257"/>
            <a:ext cx="3423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只需前端，总耗时只需  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397204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2A6A9-5938-4480-9747-960FAE49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</a:t>
            </a:r>
            <a:r>
              <a:rPr lang="en-US" altLang="zh-CN" dirty="0"/>
              <a:t>·</a:t>
            </a:r>
            <a:r>
              <a:rPr lang="zh-CN" altLang="en-US" dirty="0"/>
              <a:t>云开发样例 </a:t>
            </a:r>
            <a:r>
              <a:rPr lang="en-US" altLang="zh-CN" dirty="0"/>
              <a:t>—— </a:t>
            </a:r>
            <a:r>
              <a:rPr lang="zh-CN" altLang="en-US" dirty="0"/>
              <a:t>插入数据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EBB241-580A-4F92-A5EF-D511783E39F7}"/>
              </a:ext>
            </a:extLst>
          </p:cNvPr>
          <p:cNvSpPr txBox="1"/>
          <p:nvPr/>
        </p:nvSpPr>
        <p:spPr>
          <a:xfrm>
            <a:off x="692727" y="1801091"/>
            <a:ext cx="266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65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传统开发模式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12B2EB-3284-468B-8C40-240190083CD4}"/>
              </a:ext>
            </a:extLst>
          </p:cNvPr>
          <p:cNvSpPr txBox="1"/>
          <p:nvPr/>
        </p:nvSpPr>
        <p:spPr>
          <a:xfrm>
            <a:off x="7459464" y="1778341"/>
            <a:ext cx="266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65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云开发模式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D20D30-7F56-46BD-81B2-50B9F21AFD9B}"/>
              </a:ext>
            </a:extLst>
          </p:cNvPr>
          <p:cNvSpPr txBox="1"/>
          <p:nvPr/>
        </p:nvSpPr>
        <p:spPr>
          <a:xfrm>
            <a:off x="2251870" y="1864257"/>
            <a:ext cx="5355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运维，总耗时至少  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649479-6902-451A-B740-6C9FA20A660C}"/>
              </a:ext>
            </a:extLst>
          </p:cNvPr>
          <p:cNvSpPr txBox="1"/>
          <p:nvPr/>
        </p:nvSpPr>
        <p:spPr>
          <a:xfrm>
            <a:off x="8789500" y="1864257"/>
            <a:ext cx="3423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只需前端，总耗时只需  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489FA6-61CF-4C85-B65B-32ACF474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2925956"/>
            <a:ext cx="6046300" cy="12185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8FA44A-8024-414C-975A-406C96E2F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246" y="2880456"/>
            <a:ext cx="3711193" cy="27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7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5B2B5C-8272-444F-BCE8-2B8750F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</a:t>
            </a:r>
            <a:r>
              <a:rPr lang="en-US" altLang="zh-CN" dirty="0"/>
              <a:t>·</a:t>
            </a:r>
            <a:r>
              <a:rPr lang="zh-CN" altLang="en-US" dirty="0"/>
              <a:t>云开发</a:t>
            </a:r>
            <a:r>
              <a:rPr lang="ja-JP" altLang="en-US"/>
              <a:t>增值能力</a:t>
            </a:r>
            <a:r>
              <a:rPr lang="zh-CN" altLang="en-US" dirty="0"/>
              <a:t>（已上线）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C8C86-7D95-AA45-9059-48349687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98" y="2117071"/>
            <a:ext cx="2139229" cy="3803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A1187-7F85-D847-BF05-84E35AC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89" y="2135507"/>
            <a:ext cx="2131867" cy="3789986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B20C2E2A-13F3-7F43-9D1C-370686A64C56}"/>
              </a:ext>
            </a:extLst>
          </p:cNvPr>
          <p:cNvSpPr/>
          <p:nvPr/>
        </p:nvSpPr>
        <p:spPr>
          <a:xfrm>
            <a:off x="290827" y="1330303"/>
            <a:ext cx="2160000" cy="568887"/>
          </a:xfrm>
          <a:prstGeom prst="rect">
            <a:avLst/>
          </a:prstGeom>
          <a:noFill/>
          <a:ln w="28575">
            <a:solidFill>
              <a:srgbClr val="0065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音视频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A63C6854-03DB-1F45-B393-23C4A6DE5790}"/>
              </a:ext>
            </a:extLst>
          </p:cNvPr>
          <p:cNvSpPr/>
          <p:nvPr/>
        </p:nvSpPr>
        <p:spPr>
          <a:xfrm>
            <a:off x="4224289" y="1335651"/>
            <a:ext cx="2160000" cy="568887"/>
          </a:xfrm>
          <a:prstGeom prst="rect">
            <a:avLst/>
          </a:prstGeom>
          <a:noFill/>
          <a:ln w="28575">
            <a:solidFill>
              <a:srgbClr val="0065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">
            <a:extLst>
              <a:ext uri="{FF2B5EF4-FFF2-40B4-BE49-F238E27FC236}">
                <a16:creationId xmlns:a16="http://schemas.microsoft.com/office/drawing/2014/main" id="{10DD588E-8006-2E40-A759-28FABFF89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9" y="1995102"/>
            <a:ext cx="1636148" cy="142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视频客服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直播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腾讯资质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1">
            <a:extLst>
              <a:ext uri="{FF2B5EF4-FFF2-40B4-BE49-F238E27FC236}">
                <a16:creationId xmlns:a16="http://schemas.microsoft.com/office/drawing/2014/main" id="{34918E93-A827-4343-BC22-721A90E00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89" y="1904538"/>
            <a:ext cx="1636148" cy="234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证件识别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人脸核身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图片鉴黄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图片标签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02B405BF-24A2-7544-81AE-A04C24F07416}"/>
              </a:ext>
            </a:extLst>
          </p:cNvPr>
          <p:cNvSpPr/>
          <p:nvPr/>
        </p:nvSpPr>
        <p:spPr>
          <a:xfrm>
            <a:off x="8140319" y="1317216"/>
            <a:ext cx="2160000" cy="568887"/>
          </a:xfrm>
          <a:prstGeom prst="rect">
            <a:avLst/>
          </a:prstGeom>
          <a:noFill/>
          <a:ln w="28575">
            <a:solidFill>
              <a:srgbClr val="0065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短信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37AA7-1240-0A4B-BF02-D96818B6F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19" y="2117071"/>
            <a:ext cx="2131867" cy="3789986"/>
          </a:xfrm>
          <a:prstGeom prst="rect">
            <a:avLst/>
          </a:prstGeom>
        </p:spPr>
      </p:pic>
      <p:sp>
        <p:nvSpPr>
          <p:cNvPr id="14" name="矩形 1">
            <a:extLst>
              <a:ext uri="{FF2B5EF4-FFF2-40B4-BE49-F238E27FC236}">
                <a16:creationId xmlns:a16="http://schemas.microsoft.com/office/drawing/2014/main" id="{B7E3CF8F-1154-DA40-88F9-1A0B2EB88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2068" y="1844587"/>
            <a:ext cx="1636148" cy="188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验证码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通知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语音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群发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35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C0EDAF-627C-974D-A659-6497DB932FD7}"/>
              </a:ext>
            </a:extLst>
          </p:cNvPr>
          <p:cNvSpPr txBox="1"/>
          <p:nvPr/>
        </p:nvSpPr>
        <p:spPr>
          <a:xfrm>
            <a:off x="5558792" y="4579118"/>
            <a:ext cx="10520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微软雅黑" charset="-122"/>
                <a:ea typeface="微软雅黑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https://github.com/TencentCloudBase</a:t>
            </a:r>
            <a:endParaRPr lang="en-US" altLang="zh-CN" sz="2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团队博客：</a:t>
            </a: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https://tencentcloudbase.github.io/</a:t>
            </a:r>
            <a:endParaRPr lang="zh-CN" altLang="en-US" sz="2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1F1D74-7D07-514D-A060-A92F42D5E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78" y="779887"/>
            <a:ext cx="3227673" cy="32276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9C1BA8-5032-7F41-9CFA-7389E7979712}"/>
              </a:ext>
            </a:extLst>
          </p:cNvPr>
          <p:cNvSpPr txBox="1"/>
          <p:nvPr/>
        </p:nvSpPr>
        <p:spPr>
          <a:xfrm>
            <a:off x="1735154" y="4820326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云开发公众号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253784-1FA2-2044-B7C5-081E727C1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92" y="2679503"/>
            <a:ext cx="4648200" cy="13280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1F7D9B-3AEE-AA42-8FF0-46FDF6E32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10" y="779887"/>
            <a:ext cx="4648204" cy="132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7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9EDA248-F53A-4D6C-BCFF-535CBBAC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1989138"/>
            <a:ext cx="7810500" cy="18002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课程目标</a:t>
            </a:r>
            <a:endParaRPr lang="zh-CN" altLang="en-US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D85C0093-D5CF-40C3-A474-4E426522E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860550"/>
            <a:ext cx="1168910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>
                <a:solidFill>
                  <a:schemeClr val="bg1"/>
                </a:solidFill>
                <a:latin typeface="Arial Unicode MS" charset="0"/>
                <a:ea typeface="Arial Unicode MS" charset="0"/>
              </a:rPr>
              <a:t>2</a:t>
            </a:r>
            <a:endParaRPr lang="zh-CN" altLang="en-US" sz="13800" dirty="0">
              <a:solidFill>
                <a:schemeClr val="bg1"/>
              </a:solidFill>
              <a:latin typeface="Arial Unicode MS" charset="0"/>
              <a:ea typeface="Arial Unicode MS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CBD1C4-6081-40CD-8FA5-5421F408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31" y="-538735"/>
            <a:ext cx="3318030" cy="33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0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3229F-529A-124F-ADF7-71850B4A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课程目标：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9E19B6-7318-EF43-AAA3-AC0B609FD5D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44" y="1448485"/>
            <a:ext cx="2448000" cy="3272753"/>
          </a:xfrm>
          <a:prstGeom prst="rect">
            <a:avLst/>
          </a:prstGeom>
          <a:effectLst>
            <a:outerShdw blurRad="7112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81577B4-5D73-0748-9888-4A66E0BC1478}"/>
              </a:ext>
            </a:extLst>
          </p:cNvPr>
          <p:cNvSpPr/>
          <p:nvPr/>
        </p:nvSpPr>
        <p:spPr>
          <a:xfrm>
            <a:off x="476944" y="1443418"/>
            <a:ext cx="7866956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通过云开发及腾讯云人脸检测与分析能力，开发一个智能美颜相册小程序。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通过本次实战，同学们将掌握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如何使用云开发进行小程序开发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如何开通并使用腾讯云人脸检测与分析能力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了解云开发的云函数、存储、数据库和云调用的使用方法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如何为小程序添加滤镜</a:t>
            </a:r>
          </a:p>
        </p:txBody>
      </p:sp>
    </p:spTree>
    <p:extLst>
      <p:ext uri="{BB962C8B-B14F-4D97-AF65-F5344CB8AC3E}">
        <p14:creationId xmlns:p14="http://schemas.microsoft.com/office/powerpoint/2010/main" val="96717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7D4A7-DC93-6D41-A3BE-EA1C7B1A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智能美颜小程序功能解析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783B82-50A2-134F-ACC4-B70F3EEC7EE3}"/>
              </a:ext>
            </a:extLst>
          </p:cNvPr>
          <p:cNvSpPr/>
          <p:nvPr/>
        </p:nvSpPr>
        <p:spPr>
          <a:xfrm>
            <a:off x="476944" y="1653435"/>
            <a:ext cx="4923143" cy="2219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/>
              <a:t>允许用户本地拍照</a:t>
            </a:r>
            <a:r>
              <a:rPr lang="en-US" altLang="zh-CN" dirty="0"/>
              <a:t>/</a:t>
            </a:r>
            <a:r>
              <a:rPr lang="zh-CN" altLang="en-US" dirty="0"/>
              <a:t>上传图片，获得颜值评分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/>
              <a:t>允许用户通过添加滤镜美化图片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/>
              <a:t>允许用户通过智能裁剪，获得最优图像比例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dirty="0"/>
              <a:t>将图片保存至云端相册中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107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4BE56-8FCF-924C-BEFD-BDCE88A1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讲师介绍</a:t>
            </a:r>
          </a:p>
        </p:txBody>
      </p:sp>
    </p:spTree>
    <p:extLst>
      <p:ext uri="{BB962C8B-B14F-4D97-AF65-F5344CB8AC3E}">
        <p14:creationId xmlns:p14="http://schemas.microsoft.com/office/powerpoint/2010/main" val="894868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9EDA248-F53A-4D6C-BCFF-535CBBAC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1989138"/>
            <a:ext cx="7810500" cy="18002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实战步骤</a:t>
            </a:r>
            <a:endParaRPr lang="zh-CN" altLang="en-US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D85C0093-D5CF-40C3-A474-4E426522E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860550"/>
            <a:ext cx="1168910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>
                <a:solidFill>
                  <a:schemeClr val="bg1"/>
                </a:solidFill>
                <a:latin typeface="Arial Unicode MS" charset="0"/>
                <a:ea typeface="Arial Unicode MS" charset="0"/>
              </a:rPr>
              <a:t>3</a:t>
            </a:r>
            <a:endParaRPr lang="zh-CN" altLang="en-US" sz="13800" dirty="0">
              <a:solidFill>
                <a:schemeClr val="bg1"/>
              </a:solidFill>
              <a:latin typeface="Arial Unicode MS" charset="0"/>
              <a:ea typeface="Arial Unicode MS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CBD1C4-6081-40CD-8FA5-5421F408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31" y="-538735"/>
            <a:ext cx="3318030" cy="33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26B7-2F70-1542-8E23-13D568DA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实战步骤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DFE9FB-CBD8-B14F-B16B-F74CC49CC6D8}"/>
              </a:ext>
            </a:extLst>
          </p:cNvPr>
          <p:cNvSpPr/>
          <p:nvPr/>
        </p:nvSpPr>
        <p:spPr>
          <a:xfrm>
            <a:off x="676969" y="1314362"/>
            <a:ext cx="9450011" cy="4597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rgbClr val="0065E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实战任务一：</a:t>
            </a:r>
            <a:endParaRPr lang="en-US" altLang="zh-CN" dirty="0">
              <a:solidFill>
                <a:srgbClr val="0065E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开启小程序云开发模版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rgbClr val="0065E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实战任务二：</a:t>
            </a:r>
            <a:endParaRPr lang="en-US" altLang="zh-CN" dirty="0">
              <a:solidFill>
                <a:srgbClr val="0065E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调用人脸检测与分析函数，实现颜值评分功能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rgbClr val="0065E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实战任务三：</a:t>
            </a:r>
            <a:endParaRPr lang="en-US" altLang="zh-CN" dirty="0">
              <a:solidFill>
                <a:srgbClr val="0065E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为小程序添加怀旧、毛玻璃滤镜功能</a:t>
            </a:r>
            <a:endParaRPr lang="en-US" altLang="zh-CN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rgbClr val="0065E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实战任务四：</a:t>
            </a:r>
            <a:endParaRPr lang="en-US" altLang="zh-CN" dirty="0">
              <a:solidFill>
                <a:srgbClr val="0065E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利用云开发的数据库实现相片存储功能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rgbClr val="0065E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实战任务五：</a:t>
            </a:r>
            <a:endParaRPr lang="en-US" altLang="zh-CN" dirty="0">
              <a:solidFill>
                <a:srgbClr val="0065E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实现智能裁剪功能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1276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C0EDAF-627C-974D-A659-6497DB932FD7}"/>
              </a:ext>
            </a:extLst>
          </p:cNvPr>
          <p:cNvSpPr txBox="1"/>
          <p:nvPr/>
        </p:nvSpPr>
        <p:spPr>
          <a:xfrm>
            <a:off x="5558792" y="4579118"/>
            <a:ext cx="10520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微软雅黑" charset="-122"/>
                <a:ea typeface="微软雅黑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https://github.com/TencentCloudBase</a:t>
            </a:r>
            <a:endParaRPr lang="en-US" altLang="zh-CN" sz="2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团队博客：</a:t>
            </a:r>
            <a:r>
              <a:rPr lang="en" altLang="zh-C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https://tencentcloudbase.github.io/</a:t>
            </a:r>
            <a:endParaRPr lang="zh-CN" altLang="en-US" sz="2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1F1D74-7D07-514D-A060-A92F42D5E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78" y="779887"/>
            <a:ext cx="3227673" cy="32276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9C1BA8-5032-7F41-9CFA-7389E7979712}"/>
              </a:ext>
            </a:extLst>
          </p:cNvPr>
          <p:cNvSpPr txBox="1"/>
          <p:nvPr/>
        </p:nvSpPr>
        <p:spPr>
          <a:xfrm>
            <a:off x="1735154" y="4820326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云开发公众号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253784-1FA2-2044-B7C5-081E727C1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92" y="2679503"/>
            <a:ext cx="4648200" cy="13280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1F7D9B-3AEE-AA42-8FF0-46FDF6E32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10" y="779887"/>
            <a:ext cx="4648204" cy="132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50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9EDA248-F53A-4D6C-BCFF-535CBBAC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1989138"/>
            <a:ext cx="7008767" cy="18002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Thank </a:t>
            </a:r>
            <a:r>
              <a:rPr lang="en-US" altLang="zh-CN" sz="6000" b="1" dirty="0">
                <a:solidFill>
                  <a:srgbClr val="FFFF00"/>
                </a:solidFill>
                <a:latin typeface="微软雅黑" charset="-122"/>
                <a:ea typeface="微软雅黑" charset="-122"/>
              </a:rPr>
              <a:t>you</a:t>
            </a:r>
            <a:r>
              <a:rPr lang="zh-CN" altLang="en-US" sz="6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！</a:t>
            </a:r>
            <a:endParaRPr lang="zh-CN" altLang="en-US" sz="36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CBD1C4-6081-40CD-8FA5-5421F408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31" y="-538735"/>
            <a:ext cx="3318030" cy="33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FC415777-0BCE-4113-9396-CDA8CE422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169" y="906674"/>
            <a:ext cx="1414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目录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E9518A0-7E3A-41A0-95DF-39F181796804}"/>
              </a:ext>
            </a:extLst>
          </p:cNvPr>
          <p:cNvSpPr txBox="1">
            <a:spLocks/>
          </p:cNvSpPr>
          <p:nvPr/>
        </p:nvSpPr>
        <p:spPr bwMode="auto">
          <a:xfrm>
            <a:off x="1207169" y="1886161"/>
            <a:ext cx="8424863" cy="3085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基础知识讲解</a:t>
            </a:r>
            <a:endParaRPr lang="en-US" altLang="zh-CN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课程目标</a:t>
            </a:r>
            <a:endParaRPr lang="en-US" altLang="zh-CN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实战步骤</a:t>
            </a:r>
            <a:endParaRPr lang="en-US" altLang="zh-CN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6B9039-9F25-4FE6-9478-11765AC78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31" y="-538735"/>
            <a:ext cx="3318030" cy="33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5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9EDA248-F53A-4D6C-BCFF-535CBBAC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1989138"/>
            <a:ext cx="7810500" cy="18002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基础知识讲解</a:t>
            </a:r>
            <a:r>
              <a:rPr lang="en-US" altLang="zh-CN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—</a:t>
            </a:r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小程序</a:t>
            </a:r>
            <a:r>
              <a:rPr lang="en-US" altLang="zh-CN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云开发</a:t>
            </a:r>
            <a:endParaRPr lang="zh-CN" altLang="en-US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D85C0093-D5CF-40C3-A474-4E426522E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860550"/>
            <a:ext cx="1168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>
                <a:solidFill>
                  <a:schemeClr val="bg1"/>
                </a:solidFill>
                <a:latin typeface="Arial Unicode MS" charset="0"/>
                <a:ea typeface="Arial Unicode MS" charset="0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Arial Unicode MS" charset="0"/>
              <a:ea typeface="Arial Unicode MS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CBD1C4-6081-40CD-8FA5-5421F408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31" y="-538735"/>
            <a:ext cx="3318030" cy="33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3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9D7D0EA-450C-4A15-BA58-60B3DDD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过多非业务逻辑需要处理，导致</a:t>
            </a:r>
            <a:r>
              <a:rPr lang="zh-CN" altLang="en-US" dirty="0">
                <a:solidFill>
                  <a:srgbClr val="C00000"/>
                </a:solidFill>
              </a:rPr>
              <a:t>开发效率低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0F8158-85CD-4582-8FCF-207A65173D18}"/>
              </a:ext>
            </a:extLst>
          </p:cNvPr>
          <p:cNvSpPr/>
          <p:nvPr/>
        </p:nvSpPr>
        <p:spPr>
          <a:xfrm>
            <a:off x="4692544" y="2812645"/>
            <a:ext cx="2520000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400" b="1" dirty="0">
                <a:solidFill>
                  <a:srgbClr val="0065E6"/>
                </a:solidFill>
                <a:latin typeface="微软雅黑" panose="020B0503020204020204" charset="-122"/>
                <a:ea typeface="微软雅黑" panose="020B0503020204020204" charset="-122"/>
              </a:rPr>
              <a:t>业务逻辑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2CD750-9C08-4CDD-A0B7-1355EDBBCE02}"/>
              </a:ext>
            </a:extLst>
          </p:cNvPr>
          <p:cNvSpPr/>
          <p:nvPr/>
        </p:nvSpPr>
        <p:spPr>
          <a:xfrm>
            <a:off x="1094794" y="1473500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冷备热备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4EEE68-CBF0-4173-A3A9-8B90C58A1A72}"/>
              </a:ext>
            </a:extLst>
          </p:cNvPr>
          <p:cNvSpPr/>
          <p:nvPr/>
        </p:nvSpPr>
        <p:spPr>
          <a:xfrm>
            <a:off x="3614794" y="1355871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文件存储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B6B28F-EDCF-41BF-B199-6C0905ED990A}"/>
              </a:ext>
            </a:extLst>
          </p:cNvPr>
          <p:cNvSpPr/>
          <p:nvPr/>
        </p:nvSpPr>
        <p:spPr>
          <a:xfrm>
            <a:off x="5628544" y="1790108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内容加速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EC3122-2389-41C3-A399-C3F03D965BF2}"/>
              </a:ext>
            </a:extLst>
          </p:cNvPr>
          <p:cNvSpPr/>
          <p:nvPr/>
        </p:nvSpPr>
        <p:spPr>
          <a:xfrm>
            <a:off x="7847832" y="1443433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网络防护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C78B53-20D5-44B3-908D-12EAA5BEEB46}"/>
              </a:ext>
            </a:extLst>
          </p:cNvPr>
          <p:cNvSpPr/>
          <p:nvPr/>
        </p:nvSpPr>
        <p:spPr>
          <a:xfrm>
            <a:off x="957938" y="2297916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8B4ADB-C935-44F6-A7B4-DFD86A00B6D1}"/>
              </a:ext>
            </a:extLst>
          </p:cNvPr>
          <p:cNvSpPr/>
          <p:nvPr/>
        </p:nvSpPr>
        <p:spPr>
          <a:xfrm>
            <a:off x="476944" y="3122332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网络专线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F8A15E-1921-4A57-B6F4-815792BBC5A4}"/>
              </a:ext>
            </a:extLst>
          </p:cNvPr>
          <p:cNvSpPr/>
          <p:nvPr/>
        </p:nvSpPr>
        <p:spPr>
          <a:xfrm>
            <a:off x="2172544" y="3596548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高可用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74090D-EF81-416D-AE05-57D2AEAA5206}"/>
              </a:ext>
            </a:extLst>
          </p:cNvPr>
          <p:cNvSpPr/>
          <p:nvPr/>
        </p:nvSpPr>
        <p:spPr>
          <a:xfrm>
            <a:off x="7106344" y="2483711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高并发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9D63C8-4CA3-45EC-81BE-CE6EDB58C6DB}"/>
              </a:ext>
            </a:extLst>
          </p:cNvPr>
          <p:cNvSpPr/>
          <p:nvPr/>
        </p:nvSpPr>
        <p:spPr>
          <a:xfrm>
            <a:off x="2956838" y="2140247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高扩展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6D32A1-D62D-4DA8-9A74-8488AA1300D5}"/>
              </a:ext>
            </a:extLst>
          </p:cNvPr>
          <p:cNvSpPr/>
          <p:nvPr/>
        </p:nvSpPr>
        <p:spPr>
          <a:xfrm>
            <a:off x="4804144" y="4141943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安全加固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14B5D3-94C1-40B2-9DA5-D0765FB0F971}"/>
              </a:ext>
            </a:extLst>
          </p:cNvPr>
          <p:cNvSpPr/>
          <p:nvPr/>
        </p:nvSpPr>
        <p:spPr>
          <a:xfrm>
            <a:off x="1532944" y="4555859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监控告警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6BDB7E-F4C4-4593-9989-77A8B5DD3B5F}"/>
              </a:ext>
            </a:extLst>
          </p:cNvPr>
          <p:cNvSpPr/>
          <p:nvPr/>
        </p:nvSpPr>
        <p:spPr>
          <a:xfrm>
            <a:off x="7324144" y="4069514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负载均衡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18BA48-42B2-4EA8-A4CA-88A5D1918CEB}"/>
              </a:ext>
            </a:extLst>
          </p:cNvPr>
          <p:cNvSpPr/>
          <p:nvPr/>
        </p:nvSpPr>
        <p:spPr>
          <a:xfrm>
            <a:off x="4144069" y="5130136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弹性伸缩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3A9D3E-A74C-41B2-A6E5-F234A0A38574}"/>
              </a:ext>
            </a:extLst>
          </p:cNvPr>
          <p:cNvSpPr/>
          <p:nvPr/>
        </p:nvSpPr>
        <p:spPr>
          <a:xfrm>
            <a:off x="7324144" y="4965050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容器服务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734F20-B32F-4C95-A00A-E21D6681CF16}"/>
              </a:ext>
            </a:extLst>
          </p:cNvPr>
          <p:cNvSpPr/>
          <p:nvPr/>
        </p:nvSpPr>
        <p:spPr>
          <a:xfrm>
            <a:off x="8148544" y="3306818"/>
            <a:ext cx="252000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异地容灾</a:t>
            </a:r>
          </a:p>
        </p:txBody>
      </p:sp>
    </p:spTree>
    <p:extLst>
      <p:ext uri="{BB962C8B-B14F-4D97-AF65-F5344CB8AC3E}">
        <p14:creationId xmlns:p14="http://schemas.microsoft.com/office/powerpoint/2010/main" val="406844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76C91-ACC0-42D2-A4C5-E8E04BE8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人力物力</a:t>
            </a:r>
            <a:r>
              <a:rPr lang="zh-CN" altLang="en-US" dirty="0">
                <a:solidFill>
                  <a:srgbClr val="C00000"/>
                </a:solidFill>
              </a:rPr>
              <a:t>成本压力大</a:t>
            </a:r>
          </a:p>
        </p:txBody>
      </p:sp>
      <p:pic>
        <p:nvPicPr>
          <p:cNvPr id="248" name="图片 247">
            <a:extLst>
              <a:ext uri="{FF2B5EF4-FFF2-40B4-BE49-F238E27FC236}">
                <a16:creationId xmlns:a16="http://schemas.microsoft.com/office/drawing/2014/main" id="{A65C53FD-DFC7-4811-82AA-0EDC2EE2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37" y="1800127"/>
            <a:ext cx="8017164" cy="41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5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9D7D0EA-450C-4A15-BA58-60B3DDD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前后端分离与联调，</a:t>
            </a:r>
            <a:r>
              <a:rPr lang="zh-CN" altLang="en-US" dirty="0">
                <a:solidFill>
                  <a:srgbClr val="C00000"/>
                </a:solidFill>
              </a:rPr>
              <a:t>上线效率低</a:t>
            </a:r>
            <a:r>
              <a:rPr lang="zh-CN" altLang="en-US" dirty="0"/>
              <a:t>：权责、沟通、联调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1028" name="Picture 4" descr="https://inews.gtimg.com/newsapp_bt/0/2794493236/640">
            <a:extLst>
              <a:ext uri="{FF2B5EF4-FFF2-40B4-BE49-F238E27FC236}">
                <a16:creationId xmlns:a16="http://schemas.microsoft.com/office/drawing/2014/main" id="{B63D8F4D-DA02-49AD-9C77-DFBAD2B3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4" y="1741884"/>
            <a:ext cx="4725400" cy="337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gry">
            <a:extLst>
              <a:ext uri="{FF2B5EF4-FFF2-40B4-BE49-F238E27FC236}">
                <a16:creationId xmlns:a16="http://schemas.microsoft.com/office/drawing/2014/main" id="{15E1730D-8663-4D1F-B48F-E9147317F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708" y="1954708"/>
            <a:ext cx="5241927" cy="29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B287330-C2C4-4ACB-A178-A718F806CE61}"/>
              </a:ext>
            </a:extLst>
          </p:cNvPr>
          <p:cNvSpPr/>
          <p:nvPr/>
        </p:nvSpPr>
        <p:spPr>
          <a:xfrm>
            <a:off x="1823981" y="536840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想象中的合作场景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17A942-B9B0-40E9-A7FF-5C73072ACF22}"/>
              </a:ext>
            </a:extLst>
          </p:cNvPr>
          <p:cNvSpPr/>
          <p:nvPr/>
        </p:nvSpPr>
        <p:spPr>
          <a:xfrm>
            <a:off x="7969424" y="536840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实际的合作场景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20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0C0E5-BAA6-41BB-BEA5-C36DFF05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08" y="2202799"/>
            <a:ext cx="10515600" cy="13255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是否有一种新的开发模式</a:t>
            </a:r>
            <a:br>
              <a:rPr lang="en-US" altLang="zh-CN" dirty="0"/>
            </a:br>
            <a:r>
              <a:rPr lang="zh-CN" altLang="en-US" dirty="0"/>
              <a:t>让开发者可以更多地专注业务逻辑</a:t>
            </a:r>
          </a:p>
        </p:txBody>
      </p:sp>
    </p:spTree>
    <p:extLst>
      <p:ext uri="{BB962C8B-B14F-4D97-AF65-F5344CB8AC3E}">
        <p14:creationId xmlns:p14="http://schemas.microsoft.com/office/powerpoint/2010/main" val="1606080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82394-C571-47A5-A9A6-A60C4164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</a:t>
            </a:r>
            <a:r>
              <a:rPr lang="en-US" altLang="zh-CN" dirty="0"/>
              <a:t>·</a:t>
            </a:r>
            <a:r>
              <a:rPr lang="zh-CN" altLang="en-US" dirty="0"/>
              <a:t>云开发是什么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B1D918-6BB5-8543-97CB-C2313F90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1133526"/>
            <a:ext cx="9555628" cy="47703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EB044E-413E-C241-A2E4-E3F3304A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04" y="3299460"/>
            <a:ext cx="3992186" cy="13871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FECF63-6F48-F342-A33B-A5C779D45DBD}"/>
              </a:ext>
            </a:extLst>
          </p:cNvPr>
          <p:cNvSpPr txBox="1"/>
          <p:nvPr/>
        </p:nvSpPr>
        <p:spPr>
          <a:xfrm>
            <a:off x="5871904" y="4686575"/>
            <a:ext cx="3512126" cy="8341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2229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heme/theme1.xml><?xml version="1.0" encoding="utf-8"?>
<a:theme xmlns:a="http://schemas.openxmlformats.org/drawingml/2006/main" name="TencentCloud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ncentCloud" id="{413DA251-9841-4EA9-9893-57C327676BF0}" vid="{593F04AB-EB1D-4F03-B658-700E5E1B5A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TencentCloud</Template>
  <TotalTime>17620</TotalTime>
  <Words>727</Words>
  <Application>Microsoft Macintosh PowerPoint</Application>
  <PresentationFormat>宽屏</PresentationFormat>
  <Paragraphs>159</Paragraphs>
  <Slides>23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宋体</vt:lpstr>
      <vt:lpstr>Microsoft YaHei</vt:lpstr>
      <vt:lpstr>Microsoft YaHei</vt:lpstr>
      <vt:lpstr>Arial Unicode MS</vt:lpstr>
      <vt:lpstr>Microsoft YaHei UI</vt:lpstr>
      <vt:lpstr>Arial</vt:lpstr>
      <vt:lpstr>Calibri</vt:lpstr>
      <vt:lpstr>Calibri Light</vt:lpstr>
      <vt:lpstr>Wingdings</vt:lpstr>
      <vt:lpstr>TencentCloud</vt:lpstr>
      <vt:lpstr>think-cell Slide</vt:lpstr>
      <vt:lpstr>小 程 序 · 云 开 发</vt:lpstr>
      <vt:lpstr>讲师介绍</vt:lpstr>
      <vt:lpstr>PowerPoint 演示文稿</vt:lpstr>
      <vt:lpstr>基础知识讲解—小程序·云开发</vt:lpstr>
      <vt:lpstr>过多非业务逻辑需要处理，导致开发效率低</vt:lpstr>
      <vt:lpstr>人力物力成本压力大</vt:lpstr>
      <vt:lpstr>前后端分离与联调，上线效率低：权责、沟通、联调……</vt:lpstr>
      <vt:lpstr>是否有一种新的开发模式 让开发者可以更多地专注业务逻辑</vt:lpstr>
      <vt:lpstr>小程序·云开发是什么</vt:lpstr>
      <vt:lpstr>小程序·云开发能力简介</vt:lpstr>
      <vt:lpstr>Quick Start</vt:lpstr>
      <vt:lpstr>传统开发模式 VS 云开发模式</vt:lpstr>
      <vt:lpstr>小程序·云开发样例 —— 小程序文件上传</vt:lpstr>
      <vt:lpstr>小程序·云开发样例 —— 插入数据</vt:lpstr>
      <vt:lpstr>小程序·云开发增值能力（已上线）</vt:lpstr>
      <vt:lpstr>PowerPoint 演示文稿</vt:lpstr>
      <vt:lpstr>课程目标</vt:lpstr>
      <vt:lpstr>课程目标：</vt:lpstr>
      <vt:lpstr>智能美颜小程序功能解析</vt:lpstr>
      <vt:lpstr>实战步骤</vt:lpstr>
      <vt:lpstr>实战步骤</vt:lpstr>
      <vt:lpstr>PowerPoint 演示文稿</vt:lpstr>
      <vt:lpstr>Thank you！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klayhuang(黄赞志)</dc:creator>
  <cp:lastModifiedBy>T133947</cp:lastModifiedBy>
  <cp:revision>290</cp:revision>
  <dcterms:created xsi:type="dcterms:W3CDTF">2018-09-11T06:45:22Z</dcterms:created>
  <dcterms:modified xsi:type="dcterms:W3CDTF">2019-07-19T07:13:24Z</dcterms:modified>
</cp:coreProperties>
</file>